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90" r:id="rId2"/>
    <p:sldId id="619" r:id="rId3"/>
    <p:sldId id="822" r:id="rId4"/>
    <p:sldId id="810" r:id="rId5"/>
    <p:sldId id="828" r:id="rId6"/>
    <p:sldId id="829" r:id="rId7"/>
    <p:sldId id="830" r:id="rId8"/>
    <p:sldId id="831" r:id="rId9"/>
    <p:sldId id="832" r:id="rId10"/>
    <p:sldId id="823" r:id="rId11"/>
    <p:sldId id="815" r:id="rId12"/>
    <p:sldId id="833" r:id="rId13"/>
    <p:sldId id="834" r:id="rId14"/>
    <p:sldId id="835" r:id="rId15"/>
    <p:sldId id="836" r:id="rId16"/>
    <p:sldId id="837" r:id="rId17"/>
    <p:sldId id="838" r:id="rId18"/>
    <p:sldId id="826" r:id="rId19"/>
    <p:sldId id="839" r:id="rId20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5F461E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8/1/2020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073041" y="1665961"/>
            <a:ext cx="682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ndara" panose="020E0502030303020204" pitchFamily="34" charset="0"/>
              </a:rPr>
              <a:t>Demonstrating Deep Devotion</a:t>
            </a:r>
          </a:p>
          <a:p>
            <a:pPr algn="ctr"/>
            <a:r>
              <a:rPr lang="en-US" sz="4000" b="1" dirty="0">
                <a:latin typeface="Candara" panose="020E0502030303020204" pitchFamily="34" charset="0"/>
              </a:rPr>
              <a:t>Mark 14:1-9</a:t>
            </a:r>
          </a:p>
          <a:p>
            <a:pPr algn="ctr"/>
            <a:r>
              <a:rPr lang="en-US" sz="4000" b="1" dirty="0">
                <a:latin typeface="Candara" panose="020E0502030303020204" pitchFamily="34" charset="0"/>
              </a:rPr>
              <a:t>(Part 2)</a:t>
            </a:r>
          </a:p>
          <a:p>
            <a:pPr algn="ctr"/>
            <a:endParaRPr lang="en-US" sz="4000" b="1" dirty="0"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5A2D0-73D2-4099-B4DC-B43BBE2B49CA}"/>
              </a:ext>
            </a:extLst>
          </p:cNvPr>
          <p:cNvSpPr txBox="1"/>
          <p:nvPr/>
        </p:nvSpPr>
        <p:spPr>
          <a:xfrm>
            <a:off x="563671" y="6356958"/>
            <a:ext cx="11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blipFill>
                  <a:blip r:embed="rId3"/>
                  <a:tile tx="0" ty="0" sx="100000" sy="100000" flip="none" algn="tl"/>
                </a:blipFill>
              </a:rPr>
              <a:t>The Authenticity, Affliction and Authority of Jesus Christ, the Son of God</a:t>
            </a:r>
            <a:endParaRPr lang="en-US" sz="2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223378" y="182899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August 2, 2020</a:t>
            </a:r>
          </a:p>
        </p:txBody>
      </p:sp>
    </p:spTree>
    <p:extLst>
      <p:ext uri="{BB962C8B-B14F-4D97-AF65-F5344CB8AC3E}">
        <p14:creationId xmlns:p14="http://schemas.microsoft.com/office/powerpoint/2010/main" val="132630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1 Corinthians 10:31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77644"/>
            <a:ext cx="11590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“Whether, then, you eat or drink or whatever you do, do all to the glory of God.”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Only One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Times New Roman" panose="02020603050405020304" pitchFamily="18" charset="0"/>
              </a:rPr>
              <a:t>Two little lines I heard one day,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Traveling along life’s busy way;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Bringing conviction to my heart,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And from my mind would not depart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life, twill soon be past,</a:t>
            </a:r>
          </a:p>
          <a:p>
            <a:pPr algn="ctr"/>
            <a:r>
              <a:rPr lang="en-US" sz="3600" dirty="0">
                <a:effectLst/>
                <a:ea typeface="Times New Roman" panose="02020603050405020304" pitchFamily="18" charset="0"/>
              </a:rPr>
              <a:t>Only what’s done for Christ will last.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Only one life, yes only one,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Soon will its fleeting hours be done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Only One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Then, in ‘that day’ my Lord to meet,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stand before His Judgement seat;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life,’twill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soon be past,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what’s done for Christ will last.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3600" dirty="0">
                <a:effectLst/>
                <a:ea typeface="Times New Roman" panose="02020603050405020304" pitchFamily="18" charset="0"/>
              </a:rPr>
              <a:t>Only one life, the still small voice,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Gently pleads for a better choice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Bidding me selfish aims to leave,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And to God’s holy will to cleave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Only One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life, ’twill soon be past,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what’s done for Christ will last.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life, a few brief years,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with its burdens, hopes, and fears;</a:t>
            </a:r>
            <a:r>
              <a:rPr lang="en-US" sz="3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ea typeface="Times New Roman" panose="02020603050405020304" pitchFamily="18" charset="0"/>
              </a:rPr>
              <a:t>Each with its clays I must fulfill,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living for self or in His will;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Only one life, ’twill soon be past,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Only what’s done for Christ will last.</a:t>
            </a:r>
            <a:r>
              <a:rPr lang="en-US" sz="3600" b="1" i="1" baseline="300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Only One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this bright world would tempt me sore,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Satan would a victory score;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self would seek to have its way,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 help me Lord with joy to say;</a:t>
            </a:r>
            <a:r>
              <a:rPr lang="en-US" sz="3600" b="1" i="1" baseline="300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life, ’twill soon be past,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what’s done for Christ will last.</a:t>
            </a:r>
          </a:p>
          <a:p>
            <a:pPr algn="ctr"/>
            <a:r>
              <a:rPr lang="en-US" sz="3600" dirty="0">
                <a:effectLst/>
                <a:ea typeface="Times New Roman" panose="02020603050405020304" pitchFamily="18" charset="0"/>
              </a:rPr>
              <a:t>Give me Father, a purpose deep,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In joy or sorrow Thy word to keep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Only One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Faithful and true what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e’er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strife,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Pleasing Thee in my daily life;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life, ’twill soon be past,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what’s done for Christ will last.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3600" dirty="0">
                <a:effectLst/>
                <a:ea typeface="Times New Roman" panose="02020603050405020304" pitchFamily="18" charset="0"/>
              </a:rPr>
              <a:t>Oh let my love with fervor burn,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And from the world now let me turn;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Living for Thee, and Thee alone,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Bringing Thee pleasure on Thy throne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Only One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life, “twill soon be past,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what’s done for Christ will last.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life, yes only one,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 let me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say,”Thy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will be done”;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ea typeface="Times New Roman" panose="02020603050405020304" pitchFamily="18" charset="0"/>
              </a:rPr>
              <a:t>And when at last I’ll hear the call,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I know I’ll say “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twas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worth it all”;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Only one </a:t>
            </a:r>
            <a:r>
              <a:rPr lang="en-US" sz="3600" dirty="0" err="1">
                <a:effectLst/>
                <a:ea typeface="Times New Roman" panose="02020603050405020304" pitchFamily="18" charset="0"/>
              </a:rPr>
              <a:t>life,’twill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 soon be past,</a:t>
            </a:r>
            <a:br>
              <a:rPr lang="en-US" sz="3600" dirty="0">
                <a:effectLst/>
                <a:ea typeface="Times New Roman" panose="02020603050405020304" pitchFamily="18" charset="0"/>
              </a:rPr>
            </a:br>
            <a:r>
              <a:rPr lang="en-US" sz="3600" dirty="0">
                <a:effectLst/>
                <a:ea typeface="Times New Roman" panose="02020603050405020304" pitchFamily="18" charset="0"/>
              </a:rPr>
              <a:t>Only what’s done for Christ will last.”</a:t>
            </a:r>
            <a:r>
              <a:rPr lang="en-US" sz="3600" b="1" i="1" baseline="300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Only One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one life, ’twill soon be past,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Only what’s done for Christ will last.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when I am dying, how happy I’ll be,</a:t>
            </a:r>
            <a:b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lamp of my life has been burned out for Thee</a:t>
            </a:r>
          </a:p>
        </p:txBody>
      </p:sp>
    </p:spTree>
    <p:extLst>
      <p:ext uri="{BB962C8B-B14F-4D97-AF65-F5344CB8AC3E}">
        <p14:creationId xmlns:p14="http://schemas.microsoft.com/office/powerpoint/2010/main" val="17026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Mark 8:36-37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 For what does it profit a man to gain the whole world, and forfeit his soul? 37 For what will a man give in exchange for his soul?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CC2A6-3C49-43EC-8950-425BC885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15ED3-B693-41E3-B462-6BBA6BAFA39D}"/>
              </a:ext>
            </a:extLst>
          </p:cNvPr>
          <p:cNvSpPr txBox="1"/>
          <p:nvPr/>
        </p:nvSpPr>
        <p:spPr>
          <a:xfrm>
            <a:off x="5073041" y="1665961"/>
            <a:ext cx="6826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ndara" panose="020E0502030303020204" pitchFamily="34" charset="0"/>
              </a:rPr>
              <a:t>Demonstrating Deep Devotion</a:t>
            </a:r>
          </a:p>
          <a:p>
            <a:pPr algn="ctr"/>
            <a:r>
              <a:rPr lang="en-US" sz="4000" b="1" dirty="0">
                <a:latin typeface="Candara" panose="020E0502030303020204" pitchFamily="34" charset="0"/>
              </a:rPr>
              <a:t>Mark 14:1-9</a:t>
            </a:r>
          </a:p>
          <a:p>
            <a:pPr algn="ctr"/>
            <a:r>
              <a:rPr lang="en-US" sz="4000" b="1" dirty="0">
                <a:latin typeface="Candara" panose="020E0502030303020204" pitchFamily="34" charset="0"/>
              </a:rPr>
              <a:t>(Part 2)</a:t>
            </a:r>
          </a:p>
          <a:p>
            <a:pPr algn="ctr"/>
            <a:endParaRPr lang="en-US" sz="4000" b="1" dirty="0"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5A2D0-73D2-4099-B4DC-B43BBE2B49CA}"/>
              </a:ext>
            </a:extLst>
          </p:cNvPr>
          <p:cNvSpPr txBox="1"/>
          <p:nvPr/>
        </p:nvSpPr>
        <p:spPr>
          <a:xfrm>
            <a:off x="563671" y="6356958"/>
            <a:ext cx="1113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blipFill>
                  <a:blip r:embed="rId3"/>
                  <a:tile tx="0" ty="0" sx="100000" sy="100000" flip="none" algn="tl"/>
                </a:blipFill>
              </a:rPr>
              <a:t>The Authenticity, Affliction and Authority of Jesus Christ, the Son of God</a:t>
            </a:r>
            <a:endParaRPr lang="en-US" sz="24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223378" y="182899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August 2, 2020</a:t>
            </a:r>
          </a:p>
        </p:txBody>
      </p:sp>
    </p:spTree>
    <p:extLst>
      <p:ext uri="{BB962C8B-B14F-4D97-AF65-F5344CB8AC3E}">
        <p14:creationId xmlns:p14="http://schemas.microsoft.com/office/powerpoint/2010/main" val="134966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Mark 14:1-5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02280"/>
            <a:ext cx="11590636" cy="534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Now the Passover and Unleavened Bread were two days away; and the chief priests and the scribes were seeking how to seize Him by stealth and kill Him; 2 for they were saying, "Not during the festival, otherwise there might be a riot of the people." 3 While He was in Bethany at the home of Simon the leper, and reclining at the table, there came a woman with an alabaster vial of very costly perfume of pure nard; and she broke the vial and poured it over His head. 4 But some were indignantly remarking to one another, "Why has this perfume been wasted? 5 "For this perfume might have been sold for over three hundred denarii, and the money given to the poor." And they were scolding her.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Mark 14:6-9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02280"/>
            <a:ext cx="11590636" cy="343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9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But Jesus said, "Let her alone; why do you bother her? She has done a good deed to Me. 7 "For you always have the poor with you, and whenever you wish you can do good to them; but you do not always have Me. 8 "She has done what she could; she has anointed My body beforehand for the burial. 9 "Truly I say to you, wherever the gospel is preached in the whole world, what this woman has done will also be spoken of in memory of her."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The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39858"/>
            <a:ext cx="11590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important question to consider in this moment is not, </a:t>
            </a:r>
          </a:p>
          <a:p>
            <a:pPr algn="ctr"/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“Did I </a:t>
            </a:r>
            <a:r>
              <a:rPr lang="en-US" sz="4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get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anything out of the service?” </a:t>
            </a:r>
          </a:p>
          <a:p>
            <a:pPr algn="ctr"/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but rather… </a:t>
            </a:r>
          </a:p>
          <a:p>
            <a:pPr algn="ctr"/>
            <a:endParaRPr lang="en-US" sz="4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“Did I </a:t>
            </a:r>
            <a:r>
              <a:rPr lang="en-US" sz="4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give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glory to God out of a heart prepared to worship?”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35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/>
            </a:pPr>
            <a:r>
              <a:rPr lang="en-US" sz="3800" b="1" cap="none" dirty="0">
                <a:solidFill>
                  <a:srgbClr val="00B0F0"/>
                </a:solidFill>
                <a:latin typeface="+mn-lt"/>
              </a:rPr>
              <a:t>The method of devotion </a:t>
            </a:r>
            <a:r>
              <a:rPr lang="en-US" sz="3800" b="1" cap="none" baseline="30000" dirty="0">
                <a:solidFill>
                  <a:srgbClr val="00B0F0"/>
                </a:solidFill>
                <a:latin typeface="+mn-lt"/>
              </a:rPr>
              <a:t>(14:3)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E3390-1977-4303-A392-AF959282607D}"/>
              </a:ext>
            </a:extLst>
          </p:cNvPr>
          <p:cNvSpPr txBox="1"/>
          <p:nvPr/>
        </p:nvSpPr>
        <p:spPr>
          <a:xfrm>
            <a:off x="277718" y="911352"/>
            <a:ext cx="1159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While He was in Bethany at the home of Simon the leper, and reclining at the table, there came a woman with an alabaster vial of very costly perfume of pure nard; and she broke the vial and poured it over His head.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0652C-8977-409D-ADC4-D3B3C80386E9}"/>
              </a:ext>
            </a:extLst>
          </p:cNvPr>
          <p:cNvSpPr txBox="1"/>
          <p:nvPr/>
        </p:nvSpPr>
        <p:spPr>
          <a:xfrm>
            <a:off x="267280" y="2253722"/>
            <a:ext cx="1159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/>
              <a:t>The context for devotion</a:t>
            </a:r>
          </a:p>
          <a:p>
            <a:pPr marL="514350" indent="-514350" algn="just">
              <a:buAutoNum type="alphaUcPeriod"/>
            </a:pPr>
            <a:r>
              <a:rPr lang="en-US" sz="3200" dirty="0"/>
              <a:t>The cost of devotion</a:t>
            </a:r>
          </a:p>
          <a:p>
            <a:pPr marL="514350" indent="-514350" algn="just">
              <a:buAutoNum type="alphaUcPeriod"/>
            </a:pPr>
            <a:r>
              <a:rPr lang="en-US" sz="3200" dirty="0"/>
              <a:t>The communication of devotion</a:t>
            </a:r>
          </a:p>
        </p:txBody>
      </p:sp>
    </p:spTree>
    <p:extLst>
      <p:ext uri="{BB962C8B-B14F-4D97-AF65-F5344CB8AC3E}">
        <p14:creationId xmlns:p14="http://schemas.microsoft.com/office/powerpoint/2010/main" val="37047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3800" b="1" cap="none" dirty="0">
                <a:solidFill>
                  <a:srgbClr val="00B0F0"/>
                </a:solidFill>
                <a:latin typeface="+mn-lt"/>
              </a:rPr>
              <a:t>The misunderstanding of devotion </a:t>
            </a:r>
            <a:r>
              <a:rPr lang="en-US" sz="3800" b="1" cap="none" baseline="30000" dirty="0">
                <a:solidFill>
                  <a:srgbClr val="00B0F0"/>
                </a:solidFill>
                <a:latin typeface="+mn-lt"/>
              </a:rPr>
              <a:t>(14:4-5)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E3390-1977-4303-A392-AF959282607D}"/>
              </a:ext>
            </a:extLst>
          </p:cNvPr>
          <p:cNvSpPr txBox="1"/>
          <p:nvPr/>
        </p:nvSpPr>
        <p:spPr>
          <a:xfrm>
            <a:off x="277718" y="911352"/>
            <a:ext cx="1159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But some were indignantly remarking to one another, "Why has this perfume been wasted? 5 "For this perfume might have been sold for over three hundred denarii, and the money given to the poor." And they were scolding her.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0652C-8977-409D-ADC4-D3B3C80386E9}"/>
              </a:ext>
            </a:extLst>
          </p:cNvPr>
          <p:cNvSpPr txBox="1"/>
          <p:nvPr/>
        </p:nvSpPr>
        <p:spPr>
          <a:xfrm>
            <a:off x="267280" y="2253722"/>
            <a:ext cx="11590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/>
              <a:t>They were indignant (4a)</a:t>
            </a:r>
          </a:p>
          <a:p>
            <a:pPr marL="514350" indent="-514350" algn="just">
              <a:buAutoNum type="alphaUcPeriod"/>
            </a:pPr>
            <a:r>
              <a:rPr lang="en-US" sz="3200" dirty="0"/>
              <a:t>They thought the worship to be inefficient (4b-5a)</a:t>
            </a:r>
          </a:p>
        </p:txBody>
      </p:sp>
    </p:spTree>
    <p:extLst>
      <p:ext uri="{BB962C8B-B14F-4D97-AF65-F5344CB8AC3E}">
        <p14:creationId xmlns:p14="http://schemas.microsoft.com/office/powerpoint/2010/main" val="5601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Psalm 67:1-3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God be gracious to us and bless us, And cause His face to shine upon us 2 That Your way may be known on the earth, Your salvation among all nations. 3 Let the peoples praise You, O God; Let all the peoples praise You. </a:t>
            </a:r>
          </a:p>
        </p:txBody>
      </p:sp>
    </p:spTree>
    <p:extLst>
      <p:ext uri="{BB962C8B-B14F-4D97-AF65-F5344CB8AC3E}">
        <p14:creationId xmlns:p14="http://schemas.microsoft.com/office/powerpoint/2010/main" val="36824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1 Peter 2:8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9736"/>
            <a:ext cx="11590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you are A CHOSEN RACE, A royal PRIESTHOOD, A HOLY NATION, A PEOPLE FOR God's OWN POSSESSION, so that you may proclaim the excellencies of Him who has called you out of darkness into His marvelous light.</a:t>
            </a:r>
            <a:endParaRPr lang="en-US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rgbClr val="00B0F0"/>
              </a:buClr>
              <a:buSzPct val="100000"/>
              <a:buFont typeface="+mj-lt"/>
              <a:buAutoNum type="romanUcPeriod" startAt="2"/>
            </a:pPr>
            <a:r>
              <a:rPr lang="en-US" sz="3800" b="1" cap="none" dirty="0">
                <a:solidFill>
                  <a:srgbClr val="00B0F0"/>
                </a:solidFill>
                <a:latin typeface="+mn-lt"/>
              </a:rPr>
              <a:t>The misunderstanding of devotion </a:t>
            </a:r>
            <a:r>
              <a:rPr lang="en-US" sz="3800" b="1" cap="none" baseline="30000" dirty="0">
                <a:solidFill>
                  <a:srgbClr val="00B0F0"/>
                </a:solidFill>
                <a:latin typeface="+mn-lt"/>
              </a:rPr>
              <a:t>(14:4-5)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E3390-1977-4303-A392-AF959282607D}"/>
              </a:ext>
            </a:extLst>
          </p:cNvPr>
          <p:cNvSpPr txBox="1"/>
          <p:nvPr/>
        </p:nvSpPr>
        <p:spPr>
          <a:xfrm>
            <a:off x="277718" y="911352"/>
            <a:ext cx="1159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But some were indignantly remarking to one another, "Why has this perfume been wasted? 5 "For this perfume might have been sold for over three hundred denarii, and the money given to the poor." And they were scolding her.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0652C-8977-409D-ADC4-D3B3C80386E9}"/>
              </a:ext>
            </a:extLst>
          </p:cNvPr>
          <p:cNvSpPr txBox="1"/>
          <p:nvPr/>
        </p:nvSpPr>
        <p:spPr>
          <a:xfrm>
            <a:off x="267280" y="2253722"/>
            <a:ext cx="1159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/>
              <a:t>They were indignant (4a)</a:t>
            </a:r>
          </a:p>
          <a:p>
            <a:pPr marL="514350" indent="-514350" algn="just">
              <a:buAutoNum type="alphaUcPeriod"/>
            </a:pPr>
            <a:r>
              <a:rPr lang="en-US" sz="3200" dirty="0"/>
              <a:t>They thought the worship to be inefficient (4b-5a)</a:t>
            </a:r>
          </a:p>
          <a:p>
            <a:pPr marL="514350" indent="-514350" algn="just">
              <a:buAutoNum type="alphaUcPeriod"/>
            </a:pPr>
            <a:r>
              <a:rPr lang="en-US" sz="3200" dirty="0"/>
              <a:t>They thought the worship to be ineffective (5c)</a:t>
            </a:r>
          </a:p>
        </p:txBody>
      </p:sp>
    </p:spTree>
    <p:extLst>
      <p:ext uri="{BB962C8B-B14F-4D97-AF65-F5344CB8AC3E}">
        <p14:creationId xmlns:p14="http://schemas.microsoft.com/office/powerpoint/2010/main" val="14504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8541</TotalTime>
  <Words>1225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Candara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129</cp:revision>
  <cp:lastPrinted>2020-05-22T15:03:41Z</cp:lastPrinted>
  <dcterms:created xsi:type="dcterms:W3CDTF">2019-06-22T19:37:39Z</dcterms:created>
  <dcterms:modified xsi:type="dcterms:W3CDTF">2020-08-01T19:43:01Z</dcterms:modified>
</cp:coreProperties>
</file>